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4" r:id="rId4"/>
    <p:sldId id="263" r:id="rId5"/>
    <p:sldId id="262" r:id="rId6"/>
    <p:sldId id="265" r:id="rId7"/>
    <p:sldId id="271" r:id="rId8"/>
    <p:sldId id="268" r:id="rId9"/>
    <p:sldId id="267" r:id="rId10"/>
    <p:sldId id="266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1"/>
    <p:restoredTop sz="94646"/>
  </p:normalViewPr>
  <p:slideViewPr>
    <p:cSldViewPr snapToGrid="0" snapToObjects="1">
      <p:cViewPr varScale="1">
        <p:scale>
          <a:sx n="108" d="100"/>
          <a:sy n="108" d="100"/>
        </p:scale>
        <p:origin x="6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1CB13-36C5-8547-BEC7-F71C72FEC381}" type="datetimeFigureOut">
              <a:rPr lang="en-US" smtClean="0"/>
              <a:t>1/15/20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E70D9-87B1-3C43-A692-E5E5ACC07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10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4E70D9-87B1-3C43-A692-E5E5ACC07F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69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E6296-E4A6-174B-AA89-EC4DD52FD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FD6818-FAFF-2D4E-B73B-0F92220B6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B67D5-02CA-AA4A-B354-4C824392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A2FA-6D48-8546-B38F-8462E6BE44EE}" type="datetimeFigureOut">
              <a:rPr lang="en-US" smtClean="0"/>
              <a:t>1/15/20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88425-E7D8-6C49-90A3-647034916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66FF3-C5E4-0546-A388-FCD6312BE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6FCA-EEFB-BD4F-A4C9-5955219A2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2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spd="med" advClick="0" advTm="19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68F61-4379-1442-BEC7-EA6F25B97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640822-16FB-344A-B16E-F573FCD1D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0430A-2606-B243-B095-E19FFA94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A2FA-6D48-8546-B38F-8462E6BE44EE}" type="datetimeFigureOut">
              <a:rPr lang="en-US" smtClean="0"/>
              <a:t>1/15/20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79DB0-F829-B843-87F1-3CCAA60A0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A6092-B42B-1D46-AAA8-10BEDE9DC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6FCA-EEFB-BD4F-A4C9-5955219A2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2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spd="med" advClick="0" advTm="19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8E7522-190C-3340-A1C8-E1CCC795D6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2C43D5-BCAE-584D-9952-6F337B9F3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D97F4-B2DD-B749-A1F2-1ECC69B38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A2FA-6D48-8546-B38F-8462E6BE44EE}" type="datetimeFigureOut">
              <a:rPr lang="en-US" smtClean="0"/>
              <a:t>1/15/20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1B72C-DC8D-2E4D-913D-CC9A978B1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F7781-CC0B-9840-84D1-1AF65D6F8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6FCA-EEFB-BD4F-A4C9-5955219A2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8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spd="med" advClick="0" advTm="19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3570-AB4B-0249-A04C-FA440CA01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57A96-DA8C-B54A-8793-1902BF4F0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B97FD-C7A0-0646-9025-4D9A5FE0E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A2FA-6D48-8546-B38F-8462E6BE44EE}" type="datetimeFigureOut">
              <a:rPr lang="en-US" smtClean="0"/>
              <a:t>1/15/20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29D04-785C-C04B-A7A9-07356471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C7BB6-326F-7643-930A-6982555E9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6FCA-EEFB-BD4F-A4C9-5955219A2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0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spd="med" advClick="0" advTm="19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69F90-9AC6-3C45-8225-89D499B6A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32B82-2A7D-2549-AA3A-FFD779FA7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EE5DE-9477-A241-B1D2-21F9FD2FE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A2FA-6D48-8546-B38F-8462E6BE44EE}" type="datetimeFigureOut">
              <a:rPr lang="en-US" smtClean="0"/>
              <a:t>1/15/20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21B55-6B56-4147-B30E-BEE93518D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BB608-DE46-8546-88CC-12F9E11EF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6FCA-EEFB-BD4F-A4C9-5955219A2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5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spd="med" advClick="0" advTm="19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AB8C1-1590-D642-8BA0-12E1387D5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BC6E7-CF6B-9444-A5DE-1D7CF822D0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ED589B-A29E-7742-AAE0-903DCF66E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16A43-02D2-2944-82EA-CF5B99E02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A2FA-6D48-8546-B38F-8462E6BE44EE}" type="datetimeFigureOut">
              <a:rPr lang="en-US" smtClean="0"/>
              <a:t>1/15/20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09494-731D-0649-9488-302915DEB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22DA28-B27E-624F-9F14-05D8DAC62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6FCA-EEFB-BD4F-A4C9-5955219A2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7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spd="med" advClick="0" advTm="19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32F18-55DC-A64D-8C71-67F9915B8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9BF6A-C9E9-8F42-8E76-6AF81F85F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3C45F4-A691-0240-AD8C-E15FAEEBD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018B5-A65C-9841-BB2D-47852D8DC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07C895-45DB-CC46-9CBC-0335C6003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4FC36F-A2CF-6945-A0D5-F4131A1BD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A2FA-6D48-8546-B38F-8462E6BE44EE}" type="datetimeFigureOut">
              <a:rPr lang="en-US" smtClean="0"/>
              <a:t>1/15/20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C270B6-4F38-F041-B532-1AA59AAF8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6CE219-7F85-BD45-85B6-E5352B441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6FCA-EEFB-BD4F-A4C9-5955219A2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spd="med" advClick="0" advTm="19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4E972-DEAA-0C43-AE61-A51F85D64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E4101A-C74A-7140-AA3A-0479764C5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A2FA-6D48-8546-B38F-8462E6BE44EE}" type="datetimeFigureOut">
              <a:rPr lang="en-US" smtClean="0"/>
              <a:t>1/15/20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F58A16-1AB7-3E44-BB84-6CE3A85D9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4B7FB-DD05-8844-BDCB-9F5BD7EC4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6FCA-EEFB-BD4F-A4C9-5955219A2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3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spd="med" advClick="0" advTm="19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9D7136-60CE-B14A-8E8E-06C2B5C3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A2FA-6D48-8546-B38F-8462E6BE44EE}" type="datetimeFigureOut">
              <a:rPr lang="en-US" smtClean="0"/>
              <a:t>1/15/20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43EEE0-1218-1042-BC64-42E975BE1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F79AE-091E-ED44-A5AB-66C6D3975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6FCA-EEFB-BD4F-A4C9-5955219A2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1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spd="med" advClick="0" advTm="19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9EFF5-D2F5-BB4C-8733-83C3BA127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17FC7-6879-914F-8D3B-98EDD8432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B2F909-5523-4144-B12A-D024FF8BA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3081A-5427-744C-984E-6E9EEFED9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A2FA-6D48-8546-B38F-8462E6BE44EE}" type="datetimeFigureOut">
              <a:rPr lang="en-US" smtClean="0"/>
              <a:t>1/15/20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93F80-B67E-7543-8B18-0115E3C23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D4773-CF08-3646-BCA4-E75D4DDB6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6FCA-EEFB-BD4F-A4C9-5955219A2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2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spd="med" advClick="0" advTm="19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0C28A-FEF1-3645-8A3E-6CF49B5B6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FDE517-1F9E-664E-B5D1-7E54516E1B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F45AD-1E63-8245-A929-8485B7C7B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72CD3-373D-2B43-A65A-5173015B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A2FA-6D48-8546-B38F-8462E6BE44EE}" type="datetimeFigureOut">
              <a:rPr lang="en-US" smtClean="0"/>
              <a:t>1/15/20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EAB4B-EC60-084C-B45C-941F9CE1E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BF91DE-C357-2944-A01B-E61A6F7A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6FCA-EEFB-BD4F-A4C9-5955219A2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3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spd="med" advClick="0" advTm="19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A43D07-92EF-6A42-880D-11A0EE3C6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B8942-389D-D248-BCB6-F54F254A4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3F130-2DC3-C048-99C4-7B34E99FC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9A2FA-6D48-8546-B38F-8462E6BE44EE}" type="datetimeFigureOut">
              <a:rPr lang="en-US" smtClean="0"/>
              <a:t>1/15/20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8648E-D3D6-594C-85C7-2805AEA48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062C0-074F-D74C-BDA5-B0704E9DD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66FCA-EEFB-BD4F-A4C9-5955219A2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6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spd="med" advClick="0" advTm="19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hba.informz.ca/z/cjUucD9taT0xMTU3MTY2JnA9MSZ1PTkyNDk2OTA0NyZsaT0xNjgxNjcwNQ/index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81891"/>
            <a:ext cx="3363242" cy="37407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LLHBA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841248" y="4533020"/>
            <a:ext cx="3363242" cy="161293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January 15</a:t>
            </a:r>
            <a:r>
              <a:rPr lang="en-US" sz="2400" baseline="30000" dirty="0"/>
              <a:t>th</a:t>
            </a:r>
            <a:r>
              <a:rPr lang="en-US" sz="2400" dirty="0"/>
              <a:t>, 2020</a:t>
            </a:r>
          </a:p>
          <a:p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Dinner Meeting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BC464C9-7C15-DD43-A6C9-C437877964C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4014" r="4014"/>
          <a:stretch>
            <a:fillRect/>
          </a:stretch>
        </p:blipFill>
        <p:spPr>
          <a:xfrm>
            <a:off x="4637627" y="655902"/>
            <a:ext cx="6847062" cy="541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0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ruck that is driving down the road&#10;&#10;Description automatically generated">
            <a:extLst>
              <a:ext uri="{FF2B5EF4-FFF2-40B4-BE49-F238E27FC236}">
                <a16:creationId xmlns:a16="http://schemas.microsoft.com/office/drawing/2014/main" id="{AE4EBBE2-270D-974C-B21E-2D56541DD4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5914" r="9920" b="9811"/>
          <a:stretch/>
        </p:blipFill>
        <p:spPr>
          <a:xfrm>
            <a:off x="5333688" y="210978"/>
            <a:ext cx="5159427" cy="64360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6B7E88-C762-544D-A593-DA83535D3363}"/>
              </a:ext>
            </a:extLst>
          </p:cNvPr>
          <p:cNvSpPr/>
          <p:nvPr/>
        </p:nvSpPr>
        <p:spPr>
          <a:xfrm>
            <a:off x="1514892" y="1873053"/>
            <a:ext cx="29263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Tie down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 tow?</a:t>
            </a:r>
          </a:p>
        </p:txBody>
      </p:sp>
    </p:spTree>
    <p:extLst>
      <p:ext uri="{BB962C8B-B14F-4D97-AF65-F5344CB8AC3E}">
        <p14:creationId xmlns:p14="http://schemas.microsoft.com/office/powerpoint/2010/main" val="108504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E9FB06-A860-9141-9384-00C9FFBDCDEB}"/>
              </a:ext>
            </a:extLst>
          </p:cNvPr>
          <p:cNvSpPr/>
          <p:nvPr/>
        </p:nvSpPr>
        <p:spPr>
          <a:xfrm>
            <a:off x="4746172" y="1570327"/>
            <a:ext cx="67966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>
                <a:solidFill>
                  <a:srgbClr val="000000"/>
                </a:solidFill>
                <a:latin typeface="Calibri" panose="020F0502020204030204" pitchFamily="34" charset="0"/>
              </a:rPr>
              <a:t>In March 2020, Tarion will move to a Board of 12 in total from the current 16.  It will be 4 BUILDERS + 4 GOVERNMENT APPOINTEES + 4 PUBLIC APPLICTION APPOINTEES.</a:t>
            </a:r>
          </a:p>
          <a:p>
            <a:r>
              <a:rPr lang="en-CA" sz="2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CA" sz="2400" dirty="0">
                <a:solidFill>
                  <a:srgbClr val="000000"/>
                </a:solidFill>
                <a:latin typeface="Calibri" panose="020F0502020204030204" pitchFamily="34" charset="0"/>
              </a:rPr>
              <a:t>OHBA has the responsibility to nominate the 4 Builder members to the formal Tarion committee to consider.  At this point, 2 existing builder appointees will remain – meaning OHBA needs to nominate a minimum of 2 builders to serve on this new Tarion Board.</a:t>
            </a:r>
          </a:p>
          <a:p>
            <a:r>
              <a:rPr lang="en-CA" sz="2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5EBCFC-2F84-D04A-B631-124166410853}"/>
              </a:ext>
            </a:extLst>
          </p:cNvPr>
          <p:cNvSpPr txBox="1"/>
          <p:nvPr/>
        </p:nvSpPr>
        <p:spPr>
          <a:xfrm>
            <a:off x="696686" y="689021"/>
            <a:ext cx="3966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NEWS FROM OHBA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E9EB812-4580-8B4D-8245-F85560237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57" y="1891884"/>
            <a:ext cx="4061324" cy="170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8000">
        <p:fade/>
      </p:transition>
    </mc:Choice>
    <mc:Fallback xmlns="">
      <p:transition spd="med" advClick="0" advTm="18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riding a horse drawn carriage&#10;&#10;Description automatically generated">
            <a:extLst>
              <a:ext uri="{FF2B5EF4-FFF2-40B4-BE49-F238E27FC236}">
                <a16:creationId xmlns:a16="http://schemas.microsoft.com/office/drawing/2014/main" id="{86991572-9F36-1B45-A0D5-3CA771DD0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15" y="2125682"/>
            <a:ext cx="6606772" cy="47191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40DE7B-C1A8-9045-9089-20337DB91D5B}"/>
              </a:ext>
            </a:extLst>
          </p:cNvPr>
          <p:cNvSpPr/>
          <p:nvPr/>
        </p:nvSpPr>
        <p:spPr>
          <a:xfrm>
            <a:off x="6947066" y="972281"/>
            <a:ext cx="52568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LLHBA Winter Party!</a:t>
            </a:r>
          </a:p>
          <a:p>
            <a:pPr lvl="0">
              <a:spcAft>
                <a:spcPts val="0"/>
              </a:spcAft>
            </a:pPr>
            <a:r>
              <a:rPr lang="en-GB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When: 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Sunday, Feb. 16, 2020. </a:t>
            </a:r>
          </a:p>
          <a:p>
            <a:pPr lvl="0">
              <a:spcAft>
                <a:spcPts val="0"/>
              </a:spcAft>
            </a:pPr>
            <a:r>
              <a:rPr lang="en-GB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Where:  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Rideau Carleton Raceway &amp; Casino.</a:t>
            </a:r>
          </a:p>
          <a:p>
            <a:pPr lvl="0">
              <a:spcAft>
                <a:spcPts val="0"/>
              </a:spcAft>
            </a:pPr>
            <a:r>
              <a:rPr lang="en-GB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Cost:   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$75 per person. </a:t>
            </a:r>
          </a:p>
          <a:p>
            <a:pPr lvl="0">
              <a:spcAft>
                <a:spcPts val="0"/>
              </a:spcAft>
            </a:pPr>
            <a:endParaRPr lang="en-GB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RSVP to Bill or Judy Brady</a:t>
            </a:r>
          </a:p>
          <a:p>
            <a:pPr lvl="0">
              <a:spcAft>
                <a:spcPts val="0"/>
              </a:spcAft>
            </a:pP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soon as possible!</a:t>
            </a:r>
            <a:endParaRPr lang="en-C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0173D65-BFFC-B943-86F9-D07E4DD17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8" y="118754"/>
            <a:ext cx="2632694" cy="191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2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D1A4588A-55D5-49B8-BE41-54ACDCFF2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drawing of a face&#10;&#10;Description automatically generated">
            <a:extLst>
              <a:ext uri="{FF2B5EF4-FFF2-40B4-BE49-F238E27FC236}">
                <a16:creationId xmlns:a16="http://schemas.microsoft.com/office/drawing/2014/main" id="{5424D5B7-EE97-0B44-AC91-5FE529C033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24"/>
          <a:stretch/>
        </p:blipFill>
        <p:spPr>
          <a:xfrm>
            <a:off x="700643" y="542235"/>
            <a:ext cx="8324603" cy="3049337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97E7EA2-EDCD-47E9-81BC-415C606D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9552"/>
            <a:ext cx="9382538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35F9E3E-0554-E744-81CD-29417C68C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19" y="4208727"/>
            <a:ext cx="8557193" cy="53606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Welcome to our Special Guest!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D4BACD-C389-2240-B389-76B3B6BDB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5135642"/>
            <a:ext cx="11058144" cy="6858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000" b="1" dirty="0"/>
              <a:t>Robert Simpson – Ministry of Transportation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3595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97F05D-300B-0146-9026-DF9D35C2B9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29" r="16771" b="3075"/>
          <a:stretch/>
        </p:blipFill>
        <p:spPr>
          <a:xfrm>
            <a:off x="1927674" y="349684"/>
            <a:ext cx="8336651" cy="30793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E69DBFF-4379-724B-BCA1-81D9585037D3}"/>
              </a:ext>
            </a:extLst>
          </p:cNvPr>
          <p:cNvSpPr/>
          <p:nvPr/>
        </p:nvSpPr>
        <p:spPr>
          <a:xfrm>
            <a:off x="457707" y="3429000"/>
            <a:ext cx="73547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b="1" dirty="0">
                <a:solidFill>
                  <a:srgbClr val="163963"/>
                </a:solidFill>
                <a:latin typeface="Arial" panose="020B0604020202020204" pitchFamily="34" charset="0"/>
              </a:rPr>
              <a:t>  </a:t>
            </a:r>
          </a:p>
          <a:p>
            <a:pPr algn="ctr"/>
            <a:r>
              <a:rPr lang="en-CA" sz="2400" b="1" dirty="0">
                <a:solidFill>
                  <a:srgbClr val="163963"/>
                </a:solidFill>
                <a:latin typeface="Arial" panose="020B0604020202020204" pitchFamily="34" charset="0"/>
              </a:rPr>
              <a:t>Upgrade your Quotes</a:t>
            </a:r>
          </a:p>
          <a:p>
            <a:pPr algn="ctr"/>
            <a:r>
              <a:rPr lang="en-CA" sz="2400" dirty="0">
                <a:solidFill>
                  <a:srgbClr val="515151"/>
                </a:solidFill>
                <a:latin typeface="Arial" panose="020B0604020202020204" pitchFamily="34" charset="0"/>
              </a:rPr>
              <a:t>Impress clients and win more work with </a:t>
            </a:r>
            <a:r>
              <a:rPr lang="en-CA" sz="2400" dirty="0" err="1">
                <a:solidFill>
                  <a:srgbClr val="515151"/>
                </a:solidFill>
                <a:latin typeface="Arial" panose="020B0604020202020204" pitchFamily="34" charset="0"/>
              </a:rPr>
              <a:t>SumoQuote</a:t>
            </a:r>
            <a:endParaRPr lang="en-CA" sz="2400" dirty="0">
              <a:solidFill>
                <a:srgbClr val="515151"/>
              </a:solidFill>
              <a:latin typeface="Arial" panose="020B0604020202020204" pitchFamily="34" charset="0"/>
            </a:endParaRPr>
          </a:p>
          <a:p>
            <a:pPr algn="ctr"/>
            <a:r>
              <a:rPr lang="en-CA" sz="2400" b="1" dirty="0">
                <a:solidFill>
                  <a:srgbClr val="12A555"/>
                </a:solidFill>
                <a:latin typeface="Arial" panose="020B0604020202020204" pitchFamily="34" charset="0"/>
              </a:rPr>
              <a:t>CHBA members get 20% off</a:t>
            </a:r>
            <a:endParaRPr lang="en-CA" sz="2400" dirty="0">
              <a:solidFill>
                <a:srgbClr val="00ADD0"/>
              </a:solidFill>
              <a:latin typeface="Arial" panose="020B0604020202020204" pitchFamily="34" charset="0"/>
            </a:endParaRPr>
          </a:p>
          <a:p>
            <a:r>
              <a:rPr lang="en-CA" dirty="0">
                <a:solidFill>
                  <a:srgbClr val="515151"/>
                </a:solidFill>
                <a:latin typeface="Arial" panose="020B0604020202020204" pitchFamily="34" charset="0"/>
              </a:rPr>
              <a:t> </a:t>
            </a:r>
            <a:endParaRPr lang="en-CA" b="0" i="0" u="none" strike="noStrike" dirty="0">
              <a:solidFill>
                <a:srgbClr val="51515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6DEAAA-C1D7-D341-B2AB-C3A2A7CCF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985" y="4193908"/>
            <a:ext cx="3549308" cy="7937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82FE19-DBE5-1D44-93DF-3F031E8D1D5A}"/>
              </a:ext>
            </a:extLst>
          </p:cNvPr>
          <p:cNvSpPr/>
          <p:nvPr/>
        </p:nvSpPr>
        <p:spPr>
          <a:xfrm>
            <a:off x="1242952" y="5662383"/>
            <a:ext cx="10157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rgbClr val="163963"/>
                </a:solidFill>
                <a:latin typeface="Arial" panose="020B0604020202020204" pitchFamily="34" charset="0"/>
                <a:hlinkClick r:id="rId4"/>
              </a:rPr>
              <a:t>Visit CHBA.ca </a:t>
            </a:r>
            <a:r>
              <a:rPr lang="en-CA" sz="2000" b="1" dirty="0">
                <a:solidFill>
                  <a:srgbClr val="163963"/>
                </a:solidFill>
                <a:latin typeface="Arial" panose="020B0604020202020204" pitchFamily="34" charset="0"/>
              </a:rPr>
              <a:t> </a:t>
            </a:r>
            <a:r>
              <a:rPr lang="en-CA" sz="2000" dirty="0">
                <a:solidFill>
                  <a:srgbClr val="515151"/>
                </a:solidFill>
                <a:latin typeface="Arial" panose="020B0604020202020204" pitchFamily="34" charset="0"/>
              </a:rPr>
              <a:t>to see how the CHBA National Advantages program can benefit you.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214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spd="med" advClick="0" advTm="19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olice officers riding on the back of a truck&#10;&#10;Description automatically generated">
            <a:extLst>
              <a:ext uri="{FF2B5EF4-FFF2-40B4-BE49-F238E27FC236}">
                <a16:creationId xmlns:a16="http://schemas.microsoft.com/office/drawing/2014/main" id="{602F7E5A-2D42-864C-AAF0-FA3E36D1E9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38" r="-1" b="11172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951496-7330-9F46-B53F-AB3653AB7CD3}"/>
              </a:ext>
            </a:extLst>
          </p:cNvPr>
          <p:cNvSpPr/>
          <p:nvPr/>
        </p:nvSpPr>
        <p:spPr>
          <a:xfrm>
            <a:off x="477891" y="4903013"/>
            <a:ext cx="11236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might be having a bad day when…</a:t>
            </a:r>
          </a:p>
        </p:txBody>
      </p:sp>
    </p:spTree>
    <p:extLst>
      <p:ext uri="{BB962C8B-B14F-4D97-AF65-F5344CB8AC3E}">
        <p14:creationId xmlns:p14="http://schemas.microsoft.com/office/powerpoint/2010/main" val="517959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1B387C-87C1-6941-94B4-D493B6EDB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45" y="283524"/>
            <a:ext cx="4067969" cy="2343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90854F-1B16-0744-B725-93A74FC834C2}"/>
              </a:ext>
            </a:extLst>
          </p:cNvPr>
          <p:cNvSpPr/>
          <p:nvPr/>
        </p:nvSpPr>
        <p:spPr>
          <a:xfrm>
            <a:off x="4295414" y="872340"/>
            <a:ext cx="752053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1" dirty="0">
                <a:solidFill>
                  <a:srgbClr val="202020"/>
                </a:solidFill>
                <a:latin typeface="Helvetica" pitchFamily="2" charset="0"/>
              </a:rPr>
              <a:t>N</a:t>
            </a:r>
            <a:r>
              <a:rPr lang="en-CA" sz="2800" b="1" i="0" u="none" strike="noStrike" dirty="0">
                <a:solidFill>
                  <a:srgbClr val="202020"/>
                </a:solidFill>
                <a:effectLst/>
                <a:latin typeface="Helvetica" pitchFamily="2" charset="0"/>
              </a:rPr>
              <a:t>ew rate framework for 2020 is now public.  </a:t>
            </a:r>
          </a:p>
          <a:p>
            <a:endParaRPr lang="en-CA" sz="2800" dirty="0">
              <a:solidFill>
                <a:srgbClr val="202020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b="1" i="0" u="none" strike="noStrike" dirty="0">
                <a:solidFill>
                  <a:srgbClr val="202020"/>
                </a:solidFill>
                <a:effectLst/>
                <a:latin typeface="Helvetica" pitchFamily="2" charset="0"/>
              </a:rPr>
              <a:t>The average premium rate has been reduced by 17 per cent for 2020. </a:t>
            </a:r>
            <a:br>
              <a:rPr lang="en-CA" sz="2400" dirty="0"/>
            </a:b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0" i="0" u="none" strike="noStrike" dirty="0">
                <a:solidFill>
                  <a:srgbClr val="202020"/>
                </a:solidFill>
                <a:effectLst/>
                <a:latin typeface="Helvetica" pitchFamily="2" charset="0"/>
              </a:rPr>
              <a:t>You can now view your 2020 individual premium rates by logging in to our online services and selecting “analyze your rates and past claims costs”.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E468C6-1526-B146-B6D9-3404DB271759}"/>
              </a:ext>
            </a:extLst>
          </p:cNvPr>
          <p:cNvSpPr txBox="1"/>
          <p:nvPr/>
        </p:nvSpPr>
        <p:spPr>
          <a:xfrm>
            <a:off x="641268" y="4227615"/>
            <a:ext cx="33250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NOTE:</a:t>
            </a:r>
          </a:p>
          <a:p>
            <a:r>
              <a:rPr lang="en-US" sz="2400" b="1" dirty="0"/>
              <a:t>Construction rates fall under class categories G1 to G5.</a:t>
            </a:r>
          </a:p>
        </p:txBody>
      </p:sp>
    </p:spTree>
    <p:extLst>
      <p:ext uri="{BB962C8B-B14F-4D97-AF65-F5344CB8AC3E}">
        <p14:creationId xmlns:p14="http://schemas.microsoft.com/office/powerpoint/2010/main" val="203127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spd="med" advClick="0" advTm="19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ock, building, tower, drawing&#10;&#10;Description automatically generated">
            <a:extLst>
              <a:ext uri="{FF2B5EF4-FFF2-40B4-BE49-F238E27FC236}">
                <a16:creationId xmlns:a16="http://schemas.microsoft.com/office/drawing/2014/main" id="{B3D94729-695B-104F-B694-17AB6BAC1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411" y="308910"/>
            <a:ext cx="4572000" cy="2933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CD95F11-8E6A-4E4F-B94C-8AB40CAFEAF9}"/>
              </a:ext>
            </a:extLst>
          </p:cNvPr>
          <p:cNvSpPr/>
          <p:nvPr/>
        </p:nvSpPr>
        <p:spPr>
          <a:xfrm>
            <a:off x="902525" y="3271653"/>
            <a:ext cx="7938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>
                <a:solidFill>
                  <a:srgbClr val="000000"/>
                </a:solidFill>
                <a:latin typeface="Open Sans"/>
              </a:rPr>
              <a:t>Updated Notice for 2020 Budget</a:t>
            </a:r>
            <a:endParaRPr lang="en-CA" sz="40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5CAF2-5F26-8749-9B85-D36D3B490AC2}"/>
              </a:ext>
            </a:extLst>
          </p:cNvPr>
          <p:cNvSpPr txBox="1"/>
          <p:nvPr/>
        </p:nvSpPr>
        <p:spPr>
          <a:xfrm>
            <a:off x="902525" y="1056904"/>
            <a:ext cx="4880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NEWS FROM PERTH TOWN HALL…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1999A-6C93-864F-AA4B-7D84B00F0262}"/>
              </a:ext>
            </a:extLst>
          </p:cNvPr>
          <p:cNvSpPr/>
          <p:nvPr/>
        </p:nvSpPr>
        <p:spPr>
          <a:xfrm>
            <a:off x="902525" y="4008582"/>
            <a:ext cx="100029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>
                <a:solidFill>
                  <a:srgbClr val="000000"/>
                </a:solidFill>
                <a:latin typeface="Open Sans"/>
              </a:rPr>
              <a:t>Please be advised that the 2020 Budget discussions have been postponed until February 2020. </a:t>
            </a:r>
          </a:p>
          <a:p>
            <a:r>
              <a:rPr lang="en-CA" sz="2400" dirty="0">
                <a:solidFill>
                  <a:srgbClr val="000000"/>
                </a:solidFill>
                <a:latin typeface="Open Sans"/>
              </a:rPr>
              <a:t>Details will be provided once they are available.</a:t>
            </a:r>
          </a:p>
          <a:p>
            <a:endParaRPr lang="en-CA" sz="2400" dirty="0"/>
          </a:p>
          <a:p>
            <a:r>
              <a:rPr lang="en-CA" sz="2400" dirty="0"/>
              <a:t>COPY OF DRAFT BUDGET IS POSTED ON LLHBA Guides Hub</a:t>
            </a:r>
            <a:br>
              <a:rPr lang="en-CA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95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spd="med" advClick="0" advTm="19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 parked in a parking lot&#10;&#10;Description automatically generated">
            <a:extLst>
              <a:ext uri="{FF2B5EF4-FFF2-40B4-BE49-F238E27FC236}">
                <a16:creationId xmlns:a16="http://schemas.microsoft.com/office/drawing/2014/main" id="{5A0D8A0E-408F-384C-B643-E601B0E6F5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15" r="-1" b="15265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72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324331-8E9F-F540-AD1A-40562AC0F834}"/>
              </a:ext>
            </a:extLst>
          </p:cNvPr>
          <p:cNvSpPr/>
          <p:nvPr/>
        </p:nvSpPr>
        <p:spPr>
          <a:xfrm>
            <a:off x="4841176" y="2395949"/>
            <a:ext cx="70776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>
                <a:solidFill>
                  <a:srgbClr val="000000"/>
                </a:solidFill>
                <a:latin typeface="Arial" panose="020B0604020202020204" pitchFamily="34" charset="0"/>
              </a:rPr>
              <a:t>Runs from January 13, 2020 through March 13, 2020. </a:t>
            </a:r>
          </a:p>
          <a:p>
            <a:r>
              <a:rPr lang="en-CA" sz="2400" dirty="0">
                <a:solidFill>
                  <a:srgbClr val="000000"/>
                </a:solidFill>
                <a:latin typeface="Arial" panose="020B0604020202020204" pitchFamily="34" charset="0"/>
              </a:rPr>
              <a:t>The majority of the changes in NRC’s consultation are related to: </a:t>
            </a:r>
          </a:p>
          <a:p>
            <a:endParaRPr lang="en-CA" sz="2400" dirty="0">
              <a:solidFill>
                <a:srgbClr val="000000"/>
              </a:solidFill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latin typeface="Arial" panose="020B0604020202020204" pitchFamily="34" charset="0"/>
              </a:rPr>
              <a:t>Large Farm Buildings,</a:t>
            </a:r>
            <a:endParaRPr lang="en-CA" sz="2000" dirty="0">
              <a:solidFill>
                <a:srgbClr val="000000"/>
              </a:solidFill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2000" b="1" dirty="0">
                <a:solidFill>
                  <a:srgbClr val="000000"/>
                </a:solidFill>
                <a:latin typeface="Arial" panose="020B0604020202020204" pitchFamily="34" charset="0"/>
              </a:rPr>
              <a:t>Accessibility,</a:t>
            </a:r>
            <a:endParaRPr lang="en-CA" sz="2000" b="1" dirty="0">
              <a:solidFill>
                <a:srgbClr val="000000"/>
              </a:solidFill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2000" b="1" dirty="0">
                <a:solidFill>
                  <a:srgbClr val="000000"/>
                </a:solidFill>
                <a:latin typeface="Arial" panose="020B0604020202020204" pitchFamily="34" charset="0"/>
              </a:rPr>
              <a:t>Energy Efficiency,</a:t>
            </a:r>
            <a:endParaRPr lang="en-CA" sz="2000" b="1" dirty="0">
              <a:solidFill>
                <a:srgbClr val="000000"/>
              </a:solidFill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latin typeface="Arial" panose="020B0604020202020204" pitchFamily="34" charset="0"/>
              </a:rPr>
              <a:t>Earthquake and Structural design,</a:t>
            </a:r>
            <a:endParaRPr lang="en-CA" sz="2000" dirty="0">
              <a:solidFill>
                <a:srgbClr val="000000"/>
              </a:solidFill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latin typeface="Arial" panose="020B0604020202020204" pitchFamily="34" charset="0"/>
              </a:rPr>
              <a:t>Referenced document table, </a:t>
            </a:r>
            <a:endParaRPr lang="en-CA" sz="2000" dirty="0">
              <a:solidFill>
                <a:srgbClr val="000000"/>
              </a:solidFill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Plumbing</a:t>
            </a:r>
            <a:r>
              <a:rPr lang="en-CA" sz="2000" dirty="0">
                <a:solidFill>
                  <a:srgbClr val="000000"/>
                </a:solidFill>
                <a:latin typeface="Arial" panose="020B0604020202020204" pitchFamily="34" charset="0"/>
              </a:rPr>
              <a:t>, and </a:t>
            </a:r>
            <a:endParaRPr lang="en-CA" sz="2000" dirty="0">
              <a:solidFill>
                <a:srgbClr val="000000"/>
              </a:solidFill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latin typeface="Arial" panose="020B0604020202020204" pitchFamily="34" charset="0"/>
              </a:rPr>
              <a:t>Others.</a:t>
            </a:r>
            <a:endParaRPr lang="en-CA" sz="20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E6A07F-588F-1B40-B914-E95B254B4D29}"/>
              </a:ext>
            </a:extLst>
          </p:cNvPr>
          <p:cNvSpPr/>
          <p:nvPr/>
        </p:nvSpPr>
        <p:spPr>
          <a:xfrm>
            <a:off x="506681" y="1902699"/>
            <a:ext cx="38396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dirty="0">
                <a:solidFill>
                  <a:srgbClr val="000000"/>
                </a:solidFill>
                <a:latin typeface="Arial" panose="020B0604020202020204" pitchFamily="34" charset="0"/>
              </a:rPr>
              <a:t>The National Research Council of Canada (NRC) needs public consultation on proposed changes to the national construction codes.</a:t>
            </a:r>
            <a:endParaRPr lang="en-US" sz="2400" dirty="0"/>
          </a:p>
        </p:txBody>
      </p:sp>
      <p:pic>
        <p:nvPicPr>
          <p:cNvPr id="5" name="Picture 4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91DFEC07-B172-8441-B28A-3D1FC40CA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298" y="201633"/>
            <a:ext cx="3957028" cy="19468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BA97ED-2E8F-A845-95A1-338D8E194293}"/>
              </a:ext>
            </a:extLst>
          </p:cNvPr>
          <p:cNvSpPr txBox="1"/>
          <p:nvPr/>
        </p:nvSpPr>
        <p:spPr>
          <a:xfrm>
            <a:off x="653143" y="439387"/>
            <a:ext cx="5035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WINTER 2020 NATIONAL CODE CONSULTATION</a:t>
            </a:r>
          </a:p>
        </p:txBody>
      </p:sp>
    </p:spTree>
    <p:extLst>
      <p:ext uri="{BB962C8B-B14F-4D97-AF65-F5344CB8AC3E}">
        <p14:creationId xmlns:p14="http://schemas.microsoft.com/office/powerpoint/2010/main" val="2539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spd="med" advClick="0" advTm="19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itting, clock, dark, black&#10;&#10;Description automatically generated">
            <a:extLst>
              <a:ext uri="{FF2B5EF4-FFF2-40B4-BE49-F238E27FC236}">
                <a16:creationId xmlns:a16="http://schemas.microsoft.com/office/drawing/2014/main" id="{87843C23-7AEC-4A4B-BCEF-362F61C3C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47" y="4341804"/>
            <a:ext cx="5750676" cy="24919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37EAF2-5B35-B643-8443-B29E2CDC4893}"/>
              </a:ext>
            </a:extLst>
          </p:cNvPr>
          <p:cNvSpPr txBox="1"/>
          <p:nvPr/>
        </p:nvSpPr>
        <p:spPr>
          <a:xfrm>
            <a:off x="645615" y="577204"/>
            <a:ext cx="109007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LLHBA Members are invited to attend…</a:t>
            </a:r>
          </a:p>
          <a:p>
            <a:r>
              <a:rPr lang="en-US" sz="4000" b="1" dirty="0"/>
              <a:t>CREATING HOUSING SOLUTIONS IN LANARK COUNTY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836A80-B1CD-B344-AB97-7E3822B0CDCB}"/>
              </a:ext>
            </a:extLst>
          </p:cNvPr>
          <p:cNvSpPr txBox="1"/>
          <p:nvPr/>
        </p:nvSpPr>
        <p:spPr>
          <a:xfrm>
            <a:off x="689547" y="4384740"/>
            <a:ext cx="4987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PRESENTED BY THE HOUSING FORUM OF: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85D862-A85B-9648-83F5-92F39A630B95}"/>
              </a:ext>
            </a:extLst>
          </p:cNvPr>
          <p:cNvSpPr/>
          <p:nvPr/>
        </p:nvSpPr>
        <p:spPr>
          <a:xfrm>
            <a:off x="7350048" y="2642337"/>
            <a:ext cx="45324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>
                <a:latin typeface="Helvetica" pitchFamily="2" charset="0"/>
              </a:rPr>
              <a:t>Thursday, February 20, 2020</a:t>
            </a:r>
          </a:p>
          <a:p>
            <a:r>
              <a:rPr lang="en-CA" sz="2400" dirty="0">
                <a:latin typeface="Helvetica" pitchFamily="2" charset="0"/>
              </a:rPr>
              <a:t>1pm - 8pm</a:t>
            </a:r>
          </a:p>
          <a:p>
            <a:endParaRPr lang="en-CA" sz="2400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Helvetica" pitchFamily="2" charset="0"/>
              </a:rPr>
              <a:t>Presentations and displays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Helvetica" pitchFamily="2" charset="0"/>
              </a:rPr>
              <a:t>Dinner and Discussion</a:t>
            </a:r>
          </a:p>
          <a:p>
            <a:endParaRPr lang="en-CA" sz="2400" dirty="0">
              <a:latin typeface="Helvetica" pitchFamily="2" charset="0"/>
            </a:endParaRPr>
          </a:p>
          <a:p>
            <a:r>
              <a:rPr lang="en-CA" sz="2400" dirty="0">
                <a:latin typeface="Helvetica" pitchFamily="2" charset="0"/>
              </a:rPr>
              <a:t>Carleton Place Arena,</a:t>
            </a:r>
          </a:p>
          <a:p>
            <a:r>
              <a:rPr lang="en-CA" sz="2400" dirty="0">
                <a:latin typeface="Helvetica" pitchFamily="2" charset="0"/>
              </a:rPr>
              <a:t>75 </a:t>
            </a:r>
            <a:r>
              <a:rPr lang="en-CA" sz="2400" dirty="0" err="1">
                <a:latin typeface="Helvetica" pitchFamily="2" charset="0"/>
              </a:rPr>
              <a:t>Neelin</a:t>
            </a:r>
            <a:r>
              <a:rPr lang="en-CA" sz="2400" dirty="0">
                <a:latin typeface="Helvetica" pitchFamily="2" charset="0"/>
              </a:rPr>
              <a:t> Street</a:t>
            </a:r>
            <a:endParaRPr lang="en-CA" sz="2400" dirty="0">
              <a:effectLst/>
              <a:latin typeface="Helvetica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9CC25-EF40-624C-9A88-EF2FB6933EC3}"/>
              </a:ext>
            </a:extLst>
          </p:cNvPr>
          <p:cNvSpPr/>
          <p:nvPr/>
        </p:nvSpPr>
        <p:spPr>
          <a:xfrm>
            <a:off x="689547" y="2828835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2000" dirty="0">
                <a:latin typeface="Helvetica" pitchFamily="2" charset="0"/>
              </a:rPr>
              <a:t>Meet with municipalities in Lanark County,  community groups, youth organizations, women’s groups, housing providers, seniors, legal aid, funding agencies and more.</a:t>
            </a:r>
            <a:endParaRPr lang="en-CA" sz="20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92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spd="med" advClick="0" advTm="19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449</Words>
  <Application>Microsoft Macintosh PowerPoint</Application>
  <PresentationFormat>Widescreen</PresentationFormat>
  <Paragraphs>63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Open Sans</vt:lpstr>
      <vt:lpstr>Times New Roman</vt:lpstr>
      <vt:lpstr>Office Theme</vt:lpstr>
      <vt:lpstr>LLHBA</vt:lpstr>
      <vt:lpstr>Welcome to our Special Guest!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LLHBA</dc:title>
  <dc:creator>Jillian McArthur</dc:creator>
  <cp:lastModifiedBy>Jillian McArthur</cp:lastModifiedBy>
  <cp:revision>2</cp:revision>
  <dcterms:created xsi:type="dcterms:W3CDTF">2020-01-15T21:08:28Z</dcterms:created>
  <dcterms:modified xsi:type="dcterms:W3CDTF">2020-01-15T21:10:03Z</dcterms:modified>
</cp:coreProperties>
</file>